
<file path=[Content_Types].xml><?xml version="1.0" encoding="utf-8"?>
<Types xmlns="http://schemas.openxmlformats.org/package/2006/content-types">
  <Default Extension="fntdata" ContentType="application/x-fontdata"/>
  <Default Extension="gif" ContentType="video/unknown"/>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3"/>
  </p:notesMasterIdLst>
  <p:sldIdLst>
    <p:sldId id="256" r:id="rId2"/>
    <p:sldId id="312" r:id="rId3"/>
    <p:sldId id="257" r:id="rId4"/>
    <p:sldId id="258" r:id="rId5"/>
    <p:sldId id="300" r:id="rId6"/>
    <p:sldId id="301" r:id="rId7"/>
    <p:sldId id="302" r:id="rId8"/>
    <p:sldId id="304" r:id="rId9"/>
    <p:sldId id="310" r:id="rId10"/>
    <p:sldId id="307" r:id="rId11"/>
    <p:sldId id="308" r:id="rId12"/>
    <p:sldId id="309" r:id="rId13"/>
    <p:sldId id="305" r:id="rId14"/>
    <p:sldId id="306" r:id="rId15"/>
    <p:sldId id="262" r:id="rId16"/>
    <p:sldId id="263" r:id="rId17"/>
    <p:sldId id="264" r:id="rId18"/>
    <p:sldId id="265" r:id="rId19"/>
    <p:sldId id="298" r:id="rId20"/>
    <p:sldId id="311" r:id="rId21"/>
    <p:sldId id="313" r:id="rId22"/>
  </p:sldIdLst>
  <p:sldSz cx="9144000" cy="5143500" type="screen16x9"/>
  <p:notesSz cx="6858000" cy="9144000"/>
  <p:embeddedFontLst>
    <p:embeddedFont>
      <p:font typeface="Bree Serif" panose="020B0604020202020204" charset="0"/>
      <p:regular r:id="rId24"/>
    </p:embeddedFont>
    <p:embeddedFont>
      <p:font typeface="Century Schoolbook" panose="02040604050505020304" pitchFamily="18" charset="0"/>
      <p:regular r:id="rId25"/>
      <p:bold r:id="rId26"/>
      <p:italic r:id="rId27"/>
      <p:boldItalic r:id="rId28"/>
    </p:embeddedFont>
    <p:embeddedFont>
      <p:font typeface="Didact Gothic" panose="00000500000000000000" pitchFamily="2" charset="0"/>
      <p:regular r:id="rId29"/>
    </p:embeddedFont>
    <p:embeddedFont>
      <p:font typeface="Impact" panose="020B0806030902050204" pitchFamily="34" charset="0"/>
      <p:regular r:id="rId30"/>
    </p:embeddedFont>
    <p:embeddedFont>
      <p:font typeface="Roboto" panose="02000000000000000000" pitchFamily="2" charset="0"/>
      <p:regular r:id="rId31"/>
      <p:bold r:id="rId32"/>
      <p:italic r:id="rId33"/>
      <p:boldItalic r:id="rId34"/>
    </p:embeddedFont>
    <p:embeddedFont>
      <p:font typeface="Roboto Black" panose="02000000000000000000" pitchFamily="2" charset="0"/>
      <p:bold r:id="rId35"/>
      <p:boldItalic r:id="rId36"/>
    </p:embeddedFont>
    <p:embeddedFont>
      <p:font typeface="Roboto Light" panose="02000000000000000000" pitchFamily="2" charset="0"/>
      <p:regular r:id="rId37"/>
      <p:bold r:id="rId38"/>
      <p:italic r:id="rId39"/>
      <p:boldItalic r:id="rId40"/>
    </p:embeddedFont>
    <p:embeddedFont>
      <p:font typeface="Roboto Mono Thin" panose="00000009000000000000" pitchFamily="49"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52D8A3-9626-4CCC-ABB2-6FDB89EDAD81}">
  <a:tblStyle styleId="{EB52D8A3-9626-4CCC-ABB2-6FDB89EDAD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660"/>
  </p:normalViewPr>
  <p:slideViewPr>
    <p:cSldViewPr snapToGrid="0">
      <p:cViewPr>
        <p:scale>
          <a:sx n="100" d="100"/>
          <a:sy n="100" d="100"/>
        </p:scale>
        <p:origin x="893" y="3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924382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850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261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87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363347" y="4767264"/>
            <a:ext cx="2085975" cy="273844"/>
          </a:xfrm>
          <a:prstGeom prst="rect">
            <a:avLst/>
          </a:prstGeom>
        </p:spPr>
        <p:txBody>
          <a:bodyPr lIns="68580" tIns="34290" rIns="68580" bIns="34290"/>
          <a:lstStyle/>
          <a:p>
            <a:fld id="{741A783B-0D00-46F5-A57F-D717B22D039F}" type="datetimeFigureOut">
              <a:rPr lang="en-IN" smtClean="0"/>
              <a:t>17-07-2023</a:t>
            </a:fld>
            <a:endParaRPr lang="en-IN"/>
          </a:p>
        </p:txBody>
      </p:sp>
      <p:sp>
        <p:nvSpPr>
          <p:cNvPr id="5" name="Footer Placeholder 4"/>
          <p:cNvSpPr>
            <a:spLocks noGrp="1"/>
          </p:cNvSpPr>
          <p:nvPr>
            <p:ph type="ftr" sz="quarter" idx="11"/>
          </p:nvPr>
        </p:nvSpPr>
        <p:spPr>
          <a:xfrm>
            <a:off x="659165" y="4767264"/>
            <a:ext cx="2847975" cy="273844"/>
          </a:xfrm>
          <a:prstGeom prst="rect">
            <a:avLst/>
          </a:prstGeom>
        </p:spPr>
        <p:txBody>
          <a:bodyPr lIns="68580" tIns="34290" rIns="68580" bIns="34290"/>
          <a:lstStyle/>
          <a:p>
            <a:endParaRPr lang="en-IN"/>
          </a:p>
        </p:txBody>
      </p:sp>
      <p:sp>
        <p:nvSpPr>
          <p:cNvPr id="6" name="Slide Number Placeholder 5"/>
          <p:cNvSpPr>
            <a:spLocks noGrp="1"/>
          </p:cNvSpPr>
          <p:nvPr>
            <p:ph type="sldNum" sz="quarter" idx="12"/>
          </p:nvPr>
        </p:nvSpPr>
        <p:spPr>
          <a:xfrm>
            <a:off x="8543279" y="4767264"/>
            <a:ext cx="561975" cy="273844"/>
          </a:xfrm>
          <a:prstGeom prst="rect">
            <a:avLst/>
          </a:prstGeom>
        </p:spPr>
        <p:txBody>
          <a:bodyPr lIns="68580" tIns="34290" rIns="68580" bIns="34290"/>
          <a:lstStyle/>
          <a:p>
            <a:fld id="{4F136B77-84BD-4999-95F0-BA731C471E03}" type="slidenum">
              <a:rPr lang="en-IN" smtClean="0"/>
              <a:t>‹#›</a:t>
            </a:fld>
            <a:endParaRPr lang="en-IN"/>
          </a:p>
        </p:txBody>
      </p:sp>
    </p:spTree>
    <p:extLst>
      <p:ext uri="{BB962C8B-B14F-4D97-AF65-F5344CB8AC3E}">
        <p14:creationId xmlns:p14="http://schemas.microsoft.com/office/powerpoint/2010/main" val="178335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742774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363347" y="4767264"/>
            <a:ext cx="2085975" cy="273844"/>
          </a:xfrm>
          <a:prstGeom prst="rect">
            <a:avLst/>
          </a:prstGeom>
        </p:spPr>
        <p:txBody>
          <a:bodyPr lIns="68580" tIns="34290" rIns="68580" bIns="34290"/>
          <a:lstStyle/>
          <a:p>
            <a:fld id="{741A783B-0D00-46F5-A57F-D717B22D039F}" type="datetimeFigureOut">
              <a:rPr lang="en-IN" smtClean="0"/>
              <a:t>17-07-2023</a:t>
            </a:fld>
            <a:endParaRPr lang="en-IN"/>
          </a:p>
        </p:txBody>
      </p:sp>
      <p:sp>
        <p:nvSpPr>
          <p:cNvPr id="4" name="Footer Placeholder 3"/>
          <p:cNvSpPr>
            <a:spLocks noGrp="1"/>
          </p:cNvSpPr>
          <p:nvPr>
            <p:ph type="ftr" sz="quarter" idx="11"/>
          </p:nvPr>
        </p:nvSpPr>
        <p:spPr>
          <a:xfrm>
            <a:off x="659165" y="4767264"/>
            <a:ext cx="2847975" cy="273844"/>
          </a:xfrm>
          <a:prstGeom prst="rect">
            <a:avLst/>
          </a:prstGeom>
        </p:spPr>
        <p:txBody>
          <a:bodyPr lIns="68580" tIns="34290" rIns="68580" bIns="34290"/>
          <a:lstStyle/>
          <a:p>
            <a:endParaRPr lang="en-IN"/>
          </a:p>
        </p:txBody>
      </p:sp>
      <p:sp>
        <p:nvSpPr>
          <p:cNvPr id="5" name="Slide Number Placeholder 4"/>
          <p:cNvSpPr>
            <a:spLocks noGrp="1"/>
          </p:cNvSpPr>
          <p:nvPr>
            <p:ph type="sldNum" sz="quarter" idx="12"/>
          </p:nvPr>
        </p:nvSpPr>
        <p:spPr>
          <a:xfrm>
            <a:off x="8543279" y="4767264"/>
            <a:ext cx="561975" cy="273844"/>
          </a:xfrm>
          <a:prstGeom prst="rect">
            <a:avLst/>
          </a:prstGeom>
        </p:spPr>
        <p:txBody>
          <a:bodyPr lIns="68580" tIns="34290" rIns="68580" bIns="34290"/>
          <a:lstStyle/>
          <a:p>
            <a:fld id="{4F136B77-84BD-4999-95F0-BA731C471E03}" type="slidenum">
              <a:rPr lang="en-IN" smtClean="0"/>
              <a:t>‹#›</a:t>
            </a:fld>
            <a:endParaRPr lang="en-IN"/>
          </a:p>
        </p:txBody>
      </p:sp>
    </p:spTree>
    <p:extLst>
      <p:ext uri="{BB962C8B-B14F-4D97-AF65-F5344CB8AC3E}">
        <p14:creationId xmlns:p14="http://schemas.microsoft.com/office/powerpoint/2010/main" val="3578114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63"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7" name="Picture 6">
            <a:extLst>
              <a:ext uri="{FF2B5EF4-FFF2-40B4-BE49-F238E27FC236}">
                <a16:creationId xmlns:a16="http://schemas.microsoft.com/office/drawing/2014/main" id="{72381CBB-C251-DEB9-1508-205C93460717}"/>
              </a:ext>
            </a:extLst>
          </p:cNvPr>
          <p:cNvPicPr>
            <a:picLocks noChangeAspect="1"/>
          </p:cNvPicPr>
          <p:nvPr/>
        </p:nvPicPr>
        <p:blipFill>
          <a:blip r:embed="rId3"/>
          <a:stretch>
            <a:fillRect/>
          </a:stretch>
        </p:blipFill>
        <p:spPr>
          <a:xfrm>
            <a:off x="-1" y="-11336"/>
            <a:ext cx="9144000" cy="5131166"/>
          </a:xfrm>
          <a:prstGeom prst="rect">
            <a:avLst/>
          </a:prstGeom>
        </p:spPr>
      </p:pic>
      <p:sp>
        <p:nvSpPr>
          <p:cNvPr id="17" name="Rectangle 16">
            <a:extLst>
              <a:ext uri="{FF2B5EF4-FFF2-40B4-BE49-F238E27FC236}">
                <a16:creationId xmlns:a16="http://schemas.microsoft.com/office/drawing/2014/main" id="{16198BDE-6A74-2397-4F8C-C577D4184867}"/>
              </a:ext>
            </a:extLst>
          </p:cNvPr>
          <p:cNvSpPr/>
          <p:nvPr/>
        </p:nvSpPr>
        <p:spPr>
          <a:xfrm>
            <a:off x="1" y="12333"/>
            <a:ext cx="4231757" cy="1446550"/>
          </a:xfrm>
          <a:prstGeom prst="rect">
            <a:avLst/>
          </a:prstGeom>
          <a:noFill/>
        </p:spPr>
        <p:txBody>
          <a:bodyPr wrap="square" lIns="91440" tIns="45720" rIns="91440" bIns="45720">
            <a:spAutoFit/>
          </a:bodyPr>
          <a:lstStyle/>
          <a:p>
            <a:r>
              <a:rPr lang="en-IN"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Resume </a:t>
            </a:r>
          </a:p>
          <a:p>
            <a:r>
              <a:rPr lang="en-IN"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Classification</a:t>
            </a:r>
          </a:p>
        </p:txBody>
      </p:sp>
      <p:sp>
        <p:nvSpPr>
          <p:cNvPr id="18" name="TextBox 17">
            <a:extLst>
              <a:ext uri="{FF2B5EF4-FFF2-40B4-BE49-F238E27FC236}">
                <a16:creationId xmlns:a16="http://schemas.microsoft.com/office/drawing/2014/main" id="{88DA234B-5946-8E7F-D7FC-8EC32E7C2A56}"/>
              </a:ext>
            </a:extLst>
          </p:cNvPr>
          <p:cNvSpPr txBox="1"/>
          <p:nvPr/>
        </p:nvSpPr>
        <p:spPr>
          <a:xfrm>
            <a:off x="-1" y="3269949"/>
            <a:ext cx="3125972" cy="2031325"/>
          </a:xfrm>
          <a:prstGeom prst="rect">
            <a:avLst/>
          </a:prstGeom>
          <a:noFill/>
        </p:spPr>
        <p:txBody>
          <a:bodyPr wrap="square" rtlCol="0">
            <a:spAutoFit/>
          </a:bodyPr>
          <a:lstStyle/>
          <a:p>
            <a:endParaRPr lang="en-IN" dirty="0"/>
          </a:p>
          <a:p>
            <a:r>
              <a:rPr lang="en-IN" dirty="0"/>
              <a:t>Group Members :</a:t>
            </a:r>
          </a:p>
          <a:p>
            <a:r>
              <a:rPr lang="en-IN" dirty="0"/>
              <a:t>Ms. Bhanupriya K.</a:t>
            </a:r>
          </a:p>
          <a:p>
            <a:r>
              <a:rPr lang="en-IN" dirty="0"/>
              <a:t>Mr. Anush Goel</a:t>
            </a:r>
          </a:p>
          <a:p>
            <a:r>
              <a:rPr lang="en-IN" dirty="0"/>
              <a:t>Mr. Harsha Krishna Malisetty</a:t>
            </a:r>
          </a:p>
          <a:p>
            <a:r>
              <a:rPr lang="en-IN" dirty="0"/>
              <a:t>Mr. Geddam Nikhilreddy</a:t>
            </a:r>
          </a:p>
          <a:p>
            <a:r>
              <a:rPr lang="en-IN" dirty="0"/>
              <a:t>Mr. Sajneev Mishra</a:t>
            </a:r>
          </a:p>
          <a:p>
            <a:r>
              <a:rPr lang="en-IN" dirty="0"/>
              <a:t>Mr. Shubham Rangari</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0" y="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Visualization</a:t>
            </a:r>
            <a:endParaRPr dirty="0">
              <a:solidFill>
                <a:srgbClr val="FFFFFF"/>
              </a:solidFill>
            </a:endParaRPr>
          </a:p>
        </p:txBody>
      </p:sp>
      <p:cxnSp>
        <p:nvCxnSpPr>
          <p:cNvPr id="298" name="Google Shape;298;p26"/>
          <p:cNvCxnSpPr>
            <a:cxnSpLocks/>
          </p:cNvCxnSpPr>
          <p:nvPr/>
        </p:nvCxnSpPr>
        <p:spPr>
          <a:xfrm>
            <a:off x="62616" y="595900"/>
            <a:ext cx="4280452" cy="0"/>
          </a:xfrm>
          <a:prstGeom prst="straightConnector1">
            <a:avLst/>
          </a:prstGeom>
          <a:noFill/>
          <a:ln w="9525"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E7DC0DBF-C955-8704-CA1F-12F66E08827C}"/>
              </a:ext>
            </a:extLst>
          </p:cNvPr>
          <p:cNvSpPr txBox="1"/>
          <p:nvPr/>
        </p:nvSpPr>
        <p:spPr>
          <a:xfrm>
            <a:off x="8967" y="695278"/>
            <a:ext cx="4697894" cy="307777"/>
          </a:xfrm>
          <a:prstGeom prst="rect">
            <a:avLst/>
          </a:prstGeom>
          <a:noFill/>
        </p:spPr>
        <p:txBody>
          <a:bodyPr wrap="square">
            <a:spAutoFit/>
          </a:bodyPr>
          <a:lstStyle/>
          <a:p>
            <a:pPr algn="l"/>
            <a:r>
              <a:rPr lang="en-IN" b="1" i="0" dirty="0">
                <a:solidFill>
                  <a:schemeClr val="accent1"/>
                </a:solidFill>
                <a:effectLst/>
                <a:latin typeface="Roboto" panose="02000000000000000000" pitchFamily="2" charset="0"/>
              </a:rPr>
              <a:t>Count Plot:</a:t>
            </a:r>
            <a:endParaRPr lang="en-IN" b="0" i="0" dirty="0">
              <a:solidFill>
                <a:schemeClr val="accent1"/>
              </a:solidFill>
              <a:effectLst/>
              <a:latin typeface="Roboto" panose="02000000000000000000" pitchFamily="2" charset="0"/>
            </a:endParaRPr>
          </a:p>
        </p:txBody>
      </p:sp>
      <p:pic>
        <p:nvPicPr>
          <p:cNvPr id="9" name="Picture 8">
            <a:extLst>
              <a:ext uri="{FF2B5EF4-FFF2-40B4-BE49-F238E27FC236}">
                <a16:creationId xmlns:a16="http://schemas.microsoft.com/office/drawing/2014/main" id="{9D010D66-9D1E-EE15-92ED-41AF84695B68}"/>
              </a:ext>
            </a:extLst>
          </p:cNvPr>
          <p:cNvPicPr>
            <a:picLocks noChangeAspect="1"/>
          </p:cNvPicPr>
          <p:nvPr/>
        </p:nvPicPr>
        <p:blipFill>
          <a:blip r:embed="rId3"/>
          <a:stretch>
            <a:fillRect/>
          </a:stretch>
        </p:blipFill>
        <p:spPr>
          <a:xfrm>
            <a:off x="8967" y="1003054"/>
            <a:ext cx="4250613" cy="3035545"/>
          </a:xfrm>
          <a:prstGeom prst="rect">
            <a:avLst/>
          </a:prstGeom>
        </p:spPr>
      </p:pic>
      <p:sp>
        <p:nvSpPr>
          <p:cNvPr id="11" name="TextBox 10">
            <a:extLst>
              <a:ext uri="{FF2B5EF4-FFF2-40B4-BE49-F238E27FC236}">
                <a16:creationId xmlns:a16="http://schemas.microsoft.com/office/drawing/2014/main" id="{21A1AD00-A69F-48C8-C506-A8F31F836737}"/>
              </a:ext>
            </a:extLst>
          </p:cNvPr>
          <p:cNvSpPr txBox="1"/>
          <p:nvPr/>
        </p:nvSpPr>
        <p:spPr>
          <a:xfrm>
            <a:off x="3697357" y="684579"/>
            <a:ext cx="4240696" cy="307777"/>
          </a:xfrm>
          <a:prstGeom prst="rect">
            <a:avLst/>
          </a:prstGeom>
          <a:noFill/>
        </p:spPr>
        <p:txBody>
          <a:bodyPr wrap="square">
            <a:spAutoFit/>
          </a:bodyPr>
          <a:lstStyle/>
          <a:p>
            <a:pPr algn="l"/>
            <a:r>
              <a:rPr lang="en-IN" b="1" i="0" dirty="0">
                <a:solidFill>
                  <a:schemeClr val="accent1"/>
                </a:solidFill>
                <a:effectLst/>
                <a:latin typeface="Roboto" panose="02000000000000000000" pitchFamily="2" charset="0"/>
              </a:rPr>
              <a:t>                    Histogram:</a:t>
            </a:r>
            <a:endParaRPr lang="en-IN" b="0" i="0" dirty="0">
              <a:solidFill>
                <a:schemeClr val="accent1"/>
              </a:solidFill>
              <a:effectLst/>
              <a:latin typeface="Roboto" panose="02000000000000000000" pitchFamily="2" charset="0"/>
            </a:endParaRPr>
          </a:p>
        </p:txBody>
      </p:sp>
      <p:pic>
        <p:nvPicPr>
          <p:cNvPr id="13" name="Picture 12">
            <a:extLst>
              <a:ext uri="{FF2B5EF4-FFF2-40B4-BE49-F238E27FC236}">
                <a16:creationId xmlns:a16="http://schemas.microsoft.com/office/drawing/2014/main" id="{5D4D3DC6-F2B7-7A53-24F2-14532DA15230}"/>
              </a:ext>
            </a:extLst>
          </p:cNvPr>
          <p:cNvPicPr>
            <a:picLocks noChangeAspect="1"/>
          </p:cNvPicPr>
          <p:nvPr/>
        </p:nvPicPr>
        <p:blipFill>
          <a:blip r:embed="rId4"/>
          <a:stretch>
            <a:fillRect/>
          </a:stretch>
        </p:blipFill>
        <p:spPr>
          <a:xfrm>
            <a:off x="4442461" y="992356"/>
            <a:ext cx="4692572" cy="3035544"/>
          </a:xfrm>
          <a:prstGeom prst="rect">
            <a:avLst/>
          </a:prstGeom>
        </p:spPr>
      </p:pic>
    </p:spTree>
    <p:extLst>
      <p:ext uri="{BB962C8B-B14F-4D97-AF65-F5344CB8AC3E}">
        <p14:creationId xmlns:p14="http://schemas.microsoft.com/office/powerpoint/2010/main" val="1777762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0" y="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Visualization</a:t>
            </a:r>
            <a:endParaRPr dirty="0">
              <a:solidFill>
                <a:srgbClr val="FFFFFF"/>
              </a:solidFill>
            </a:endParaRPr>
          </a:p>
        </p:txBody>
      </p:sp>
      <p:cxnSp>
        <p:nvCxnSpPr>
          <p:cNvPr id="298" name="Google Shape;298;p26"/>
          <p:cNvCxnSpPr>
            <a:cxnSpLocks/>
          </p:cNvCxnSpPr>
          <p:nvPr/>
        </p:nvCxnSpPr>
        <p:spPr>
          <a:xfrm>
            <a:off x="62616" y="595900"/>
            <a:ext cx="4280452" cy="0"/>
          </a:xfrm>
          <a:prstGeom prst="straightConnector1">
            <a:avLst/>
          </a:prstGeom>
          <a:noFill/>
          <a:ln w="9525"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E7DC0DBF-C955-8704-CA1F-12F66E08827C}"/>
              </a:ext>
            </a:extLst>
          </p:cNvPr>
          <p:cNvSpPr txBox="1"/>
          <p:nvPr/>
        </p:nvSpPr>
        <p:spPr>
          <a:xfrm>
            <a:off x="8967" y="695278"/>
            <a:ext cx="4697894" cy="307777"/>
          </a:xfrm>
          <a:prstGeom prst="rect">
            <a:avLst/>
          </a:prstGeom>
          <a:noFill/>
        </p:spPr>
        <p:txBody>
          <a:bodyPr wrap="square">
            <a:spAutoFit/>
          </a:bodyPr>
          <a:lstStyle/>
          <a:p>
            <a:pPr algn="l"/>
            <a:r>
              <a:rPr lang="en-IN" b="1" i="0" dirty="0">
                <a:solidFill>
                  <a:srgbClr val="66FFFF"/>
                </a:solidFill>
                <a:effectLst/>
                <a:latin typeface="Roboto" panose="02000000000000000000" pitchFamily="2" charset="0"/>
              </a:rPr>
              <a:t>Scatter plot:</a:t>
            </a:r>
            <a:endParaRPr lang="en-IN" b="0" i="0" dirty="0">
              <a:solidFill>
                <a:srgbClr val="66FFFF"/>
              </a:solidFill>
              <a:effectLst/>
              <a:latin typeface="Roboto" panose="02000000000000000000" pitchFamily="2" charset="0"/>
            </a:endParaRPr>
          </a:p>
        </p:txBody>
      </p:sp>
      <p:sp>
        <p:nvSpPr>
          <p:cNvPr id="11" name="TextBox 10">
            <a:extLst>
              <a:ext uri="{FF2B5EF4-FFF2-40B4-BE49-F238E27FC236}">
                <a16:creationId xmlns:a16="http://schemas.microsoft.com/office/drawing/2014/main" id="{21A1AD00-A69F-48C8-C506-A8F31F836737}"/>
              </a:ext>
            </a:extLst>
          </p:cNvPr>
          <p:cNvSpPr txBox="1"/>
          <p:nvPr/>
        </p:nvSpPr>
        <p:spPr>
          <a:xfrm>
            <a:off x="3697357" y="684579"/>
            <a:ext cx="4240696" cy="307777"/>
          </a:xfrm>
          <a:prstGeom prst="rect">
            <a:avLst/>
          </a:prstGeom>
          <a:noFill/>
        </p:spPr>
        <p:txBody>
          <a:bodyPr wrap="square">
            <a:spAutoFit/>
          </a:bodyPr>
          <a:lstStyle/>
          <a:p>
            <a:pPr algn="l"/>
            <a:r>
              <a:rPr lang="en-IN" b="1" i="0" dirty="0">
                <a:solidFill>
                  <a:schemeClr val="accent1"/>
                </a:solidFill>
                <a:effectLst/>
                <a:latin typeface="Roboto" panose="02000000000000000000" pitchFamily="2" charset="0"/>
              </a:rPr>
              <a:t>                    Tree Map:</a:t>
            </a:r>
            <a:endParaRPr lang="en-IN" b="0" i="0" dirty="0">
              <a:solidFill>
                <a:schemeClr val="accent1"/>
              </a:solidFill>
              <a:effectLst/>
              <a:latin typeface="Roboto" panose="02000000000000000000" pitchFamily="2" charset="0"/>
            </a:endParaRPr>
          </a:p>
        </p:txBody>
      </p:sp>
      <p:pic>
        <p:nvPicPr>
          <p:cNvPr id="3" name="Picture 2">
            <a:extLst>
              <a:ext uri="{FF2B5EF4-FFF2-40B4-BE49-F238E27FC236}">
                <a16:creationId xmlns:a16="http://schemas.microsoft.com/office/drawing/2014/main" id="{D909474E-04DF-3209-05E0-6BB27273ED1D}"/>
              </a:ext>
            </a:extLst>
          </p:cNvPr>
          <p:cNvPicPr>
            <a:picLocks noChangeAspect="1"/>
          </p:cNvPicPr>
          <p:nvPr/>
        </p:nvPicPr>
        <p:blipFill>
          <a:blip r:embed="rId3"/>
          <a:stretch>
            <a:fillRect/>
          </a:stretch>
        </p:blipFill>
        <p:spPr>
          <a:xfrm>
            <a:off x="0" y="992356"/>
            <a:ext cx="4320210" cy="3005594"/>
          </a:xfrm>
          <a:prstGeom prst="rect">
            <a:avLst/>
          </a:prstGeom>
        </p:spPr>
      </p:pic>
      <p:pic>
        <p:nvPicPr>
          <p:cNvPr id="6" name="Picture 5">
            <a:extLst>
              <a:ext uri="{FF2B5EF4-FFF2-40B4-BE49-F238E27FC236}">
                <a16:creationId xmlns:a16="http://schemas.microsoft.com/office/drawing/2014/main" id="{EF5841B7-1C15-074C-2F60-021249E5DF02}"/>
              </a:ext>
            </a:extLst>
          </p:cNvPr>
          <p:cNvPicPr>
            <a:picLocks noChangeAspect="1"/>
          </p:cNvPicPr>
          <p:nvPr/>
        </p:nvPicPr>
        <p:blipFill>
          <a:blip r:embed="rId4"/>
          <a:stretch>
            <a:fillRect/>
          </a:stretch>
        </p:blipFill>
        <p:spPr>
          <a:xfrm>
            <a:off x="4571999" y="992357"/>
            <a:ext cx="4563033" cy="3026596"/>
          </a:xfrm>
          <a:prstGeom prst="rect">
            <a:avLst/>
          </a:prstGeom>
        </p:spPr>
      </p:pic>
    </p:spTree>
    <p:extLst>
      <p:ext uri="{BB962C8B-B14F-4D97-AF65-F5344CB8AC3E}">
        <p14:creationId xmlns:p14="http://schemas.microsoft.com/office/powerpoint/2010/main" val="3116128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0" y="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Visualization</a:t>
            </a:r>
            <a:endParaRPr lang="en-IN" dirty="0">
              <a:solidFill>
                <a:srgbClr val="FFFFFF"/>
              </a:solidFill>
            </a:endParaRPr>
          </a:p>
        </p:txBody>
      </p:sp>
      <p:cxnSp>
        <p:nvCxnSpPr>
          <p:cNvPr id="298" name="Google Shape;298;p26"/>
          <p:cNvCxnSpPr>
            <a:cxnSpLocks/>
          </p:cNvCxnSpPr>
          <p:nvPr/>
        </p:nvCxnSpPr>
        <p:spPr>
          <a:xfrm>
            <a:off x="62616" y="595900"/>
            <a:ext cx="4280452" cy="0"/>
          </a:xfrm>
          <a:prstGeom prst="straightConnector1">
            <a:avLst/>
          </a:prstGeom>
          <a:noFill/>
          <a:ln w="9525"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E7DC0DBF-C955-8704-CA1F-12F66E08827C}"/>
              </a:ext>
            </a:extLst>
          </p:cNvPr>
          <p:cNvSpPr txBox="1"/>
          <p:nvPr/>
        </p:nvSpPr>
        <p:spPr>
          <a:xfrm>
            <a:off x="8967" y="695278"/>
            <a:ext cx="4697894" cy="307777"/>
          </a:xfrm>
          <a:prstGeom prst="rect">
            <a:avLst/>
          </a:prstGeom>
          <a:noFill/>
        </p:spPr>
        <p:txBody>
          <a:bodyPr wrap="square">
            <a:spAutoFit/>
          </a:bodyPr>
          <a:lstStyle/>
          <a:p>
            <a:pPr algn="l"/>
            <a:r>
              <a:rPr lang="en-IN" b="1" i="0" dirty="0">
                <a:solidFill>
                  <a:srgbClr val="66FFFF"/>
                </a:solidFill>
                <a:effectLst/>
                <a:latin typeface="Roboto" panose="02000000000000000000" pitchFamily="2" charset="0"/>
              </a:rPr>
              <a:t>Heat Map:</a:t>
            </a:r>
            <a:endParaRPr lang="en-IN" b="0" i="0" dirty="0">
              <a:solidFill>
                <a:srgbClr val="66FFFF"/>
              </a:solidFill>
              <a:effectLst/>
              <a:latin typeface="Roboto" panose="02000000000000000000" pitchFamily="2" charset="0"/>
            </a:endParaRPr>
          </a:p>
        </p:txBody>
      </p:sp>
      <p:sp>
        <p:nvSpPr>
          <p:cNvPr id="11" name="TextBox 10">
            <a:extLst>
              <a:ext uri="{FF2B5EF4-FFF2-40B4-BE49-F238E27FC236}">
                <a16:creationId xmlns:a16="http://schemas.microsoft.com/office/drawing/2014/main" id="{21A1AD00-A69F-48C8-C506-A8F31F836737}"/>
              </a:ext>
            </a:extLst>
          </p:cNvPr>
          <p:cNvSpPr txBox="1"/>
          <p:nvPr/>
        </p:nvSpPr>
        <p:spPr>
          <a:xfrm>
            <a:off x="3697357" y="684579"/>
            <a:ext cx="4240696" cy="307777"/>
          </a:xfrm>
          <a:prstGeom prst="rect">
            <a:avLst/>
          </a:prstGeom>
          <a:noFill/>
        </p:spPr>
        <p:txBody>
          <a:bodyPr wrap="square">
            <a:spAutoFit/>
          </a:bodyPr>
          <a:lstStyle/>
          <a:p>
            <a:pPr algn="l"/>
            <a:r>
              <a:rPr lang="en-IN" b="1" i="0" dirty="0">
                <a:solidFill>
                  <a:schemeClr val="accent1"/>
                </a:solidFill>
                <a:effectLst/>
                <a:latin typeface="Roboto" panose="02000000000000000000" pitchFamily="2" charset="0"/>
              </a:rPr>
              <a:t>                    Histogram:</a:t>
            </a:r>
            <a:endParaRPr lang="en-IN" b="0" i="0" dirty="0">
              <a:solidFill>
                <a:schemeClr val="accent1"/>
              </a:solidFill>
              <a:effectLst/>
              <a:latin typeface="Roboto" panose="02000000000000000000" pitchFamily="2" charset="0"/>
            </a:endParaRPr>
          </a:p>
        </p:txBody>
      </p:sp>
      <p:pic>
        <p:nvPicPr>
          <p:cNvPr id="4" name="Picture 3">
            <a:extLst>
              <a:ext uri="{FF2B5EF4-FFF2-40B4-BE49-F238E27FC236}">
                <a16:creationId xmlns:a16="http://schemas.microsoft.com/office/drawing/2014/main" id="{521C0203-5925-5287-C611-F8E97660C23B}"/>
              </a:ext>
            </a:extLst>
          </p:cNvPr>
          <p:cNvPicPr>
            <a:picLocks noChangeAspect="1"/>
          </p:cNvPicPr>
          <p:nvPr/>
        </p:nvPicPr>
        <p:blipFill>
          <a:blip r:embed="rId3"/>
          <a:stretch>
            <a:fillRect/>
          </a:stretch>
        </p:blipFill>
        <p:spPr>
          <a:xfrm>
            <a:off x="1" y="992356"/>
            <a:ext cx="4419600" cy="3048473"/>
          </a:xfrm>
          <a:prstGeom prst="rect">
            <a:avLst/>
          </a:prstGeom>
        </p:spPr>
      </p:pic>
      <p:pic>
        <p:nvPicPr>
          <p:cNvPr id="8" name="Picture 7">
            <a:extLst>
              <a:ext uri="{FF2B5EF4-FFF2-40B4-BE49-F238E27FC236}">
                <a16:creationId xmlns:a16="http://schemas.microsoft.com/office/drawing/2014/main" id="{DFED7E83-EB37-3484-67EF-F38EBB15B97D}"/>
              </a:ext>
            </a:extLst>
          </p:cNvPr>
          <p:cNvPicPr>
            <a:picLocks noChangeAspect="1"/>
          </p:cNvPicPr>
          <p:nvPr/>
        </p:nvPicPr>
        <p:blipFill>
          <a:blip r:embed="rId4"/>
          <a:stretch>
            <a:fillRect/>
          </a:stretch>
        </p:blipFill>
        <p:spPr>
          <a:xfrm>
            <a:off x="4724401" y="992356"/>
            <a:ext cx="4410632" cy="3057178"/>
          </a:xfrm>
          <a:prstGeom prst="rect">
            <a:avLst/>
          </a:prstGeom>
        </p:spPr>
      </p:pic>
    </p:spTree>
    <p:extLst>
      <p:ext uri="{BB962C8B-B14F-4D97-AF65-F5344CB8AC3E}">
        <p14:creationId xmlns:p14="http://schemas.microsoft.com/office/powerpoint/2010/main" val="106776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E6E213-7AE8-48FB-8B3C-5D3FDC36DE3B}"/>
              </a:ext>
            </a:extLst>
          </p:cNvPr>
          <p:cNvSpPr txBox="1"/>
          <p:nvPr/>
        </p:nvSpPr>
        <p:spPr>
          <a:xfrm>
            <a:off x="2232992" y="1033862"/>
            <a:ext cx="4358640" cy="346247"/>
          </a:xfrm>
          <a:prstGeom prst="rect">
            <a:avLst/>
          </a:prstGeom>
          <a:noFill/>
        </p:spPr>
        <p:txBody>
          <a:bodyPr wrap="square" lIns="68577" tIns="34289" rIns="68577" bIns="34289" rtlCol="0">
            <a:spAutoFit/>
          </a:bodyPr>
          <a:lstStyle/>
          <a:p>
            <a:pPr algn="ctr"/>
            <a:r>
              <a:rPr lang="en-US" sz="1800" dirty="0">
                <a:solidFill>
                  <a:schemeClr val="accent2"/>
                </a:solidFill>
                <a:latin typeface="+mj-lt"/>
                <a:cs typeface="Calibri Light" panose="020F0302020204030204" pitchFamily="34" charset="0"/>
              </a:rPr>
              <a:t>Removing All Unwanted Character’s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2621280"/>
            <a:ext cx="4251957" cy="252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340001" y="1383803"/>
            <a:ext cx="4191000" cy="946412"/>
          </a:xfrm>
          <a:prstGeom prst="rect">
            <a:avLst/>
          </a:prstGeom>
        </p:spPr>
        <p:txBody>
          <a:bodyPr wrap="square" lIns="68577" tIns="34289" rIns="68577" bIns="34289">
            <a:spAutoFit/>
          </a:bodyPr>
          <a:lstStyle/>
          <a:p>
            <a:pPr marL="214303" indent="-214303">
              <a:buFont typeface="Arial" pitchFamily="34" charset="0"/>
              <a:buChar char="•"/>
            </a:pPr>
            <a:r>
              <a:rPr lang="en-US" dirty="0">
                <a:solidFill>
                  <a:schemeClr val="accent2"/>
                </a:solidFill>
              </a:rPr>
              <a:t>Unwanted Character’s like - \n \t, http links, tags, hashtags, html tags, converting to lower case, removing white spaces etc.</a:t>
            </a:r>
          </a:p>
          <a:p>
            <a:pPr marL="214303" indent="-214303">
              <a:buFont typeface="Arial" pitchFamily="34" charset="0"/>
              <a:buChar char="•"/>
            </a:pPr>
            <a:r>
              <a:rPr lang="en-US" dirty="0">
                <a:solidFill>
                  <a:schemeClr val="accent2"/>
                </a:solidFill>
                <a:cs typeface="Calibri Light" panose="020F0302020204030204" pitchFamily="34" charset="0"/>
              </a:rPr>
              <a:t>Lower text and remove punctuation</a:t>
            </a:r>
            <a:endParaRPr lang="en-US" sz="2400" dirty="0">
              <a:solidFill>
                <a:schemeClr val="accent2"/>
              </a:solidFill>
              <a:cs typeface="Calibri Light" panose="020F0302020204030204" pitchFamily="34" charset="0"/>
            </a:endParaRPr>
          </a:p>
        </p:txBody>
      </p:sp>
      <p:sp>
        <p:nvSpPr>
          <p:cNvPr id="4" name="Rectangle 3"/>
          <p:cNvSpPr/>
          <p:nvPr/>
        </p:nvSpPr>
        <p:spPr>
          <a:xfrm>
            <a:off x="114303" y="168048"/>
            <a:ext cx="4237378" cy="584775"/>
          </a:xfrm>
          <a:prstGeom prst="rect">
            <a:avLst/>
          </a:prstGeom>
        </p:spPr>
        <p:txBody>
          <a:bodyPr wrap="square">
            <a:spAutoFit/>
          </a:bodyPr>
          <a:lstStyle/>
          <a:p>
            <a:r>
              <a:rPr lang="en-US" sz="3200" dirty="0">
                <a:solidFill>
                  <a:schemeClr val="accent2"/>
                </a:solidFill>
                <a:cs typeface="Calibri Light" panose="020F0302020204030204" pitchFamily="34" charset="0"/>
              </a:rPr>
              <a:t>Text – Preprocessing</a:t>
            </a:r>
          </a:p>
        </p:txBody>
      </p:sp>
      <p:pic>
        <p:nvPicPr>
          <p:cNvPr id="2051" name="Picture 3" descr="C:\Users\hp\Pictures\Screenshots\Screenshot (123).png"/>
          <p:cNvPicPr>
            <a:picLocks noChangeAspect="1" noChangeArrowheads="1"/>
          </p:cNvPicPr>
          <p:nvPr/>
        </p:nvPicPr>
        <p:blipFill rotWithShape="1">
          <a:blip r:embed="rId3">
            <a:extLst>
              <a:ext uri="{28A0092B-C50C-407E-A947-70E740481C1C}">
                <a14:useLocalDpi xmlns:a14="http://schemas.microsoft.com/office/drawing/2010/main" val="0"/>
              </a:ext>
            </a:extLst>
          </a:blip>
          <a:srcRect l="555" t="32605" r="49445" b="25643"/>
          <a:stretch/>
        </p:blipFill>
        <p:spPr bwMode="auto">
          <a:xfrm>
            <a:off x="4261871" y="2621280"/>
            <a:ext cx="4882129" cy="252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210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E6E213-7AE8-48FB-8B3C-5D3FDC36DE3B}"/>
              </a:ext>
            </a:extLst>
          </p:cNvPr>
          <p:cNvSpPr txBox="1"/>
          <p:nvPr/>
        </p:nvSpPr>
        <p:spPr>
          <a:xfrm>
            <a:off x="221878" y="150953"/>
            <a:ext cx="5361140" cy="623246"/>
          </a:xfrm>
          <a:prstGeom prst="rect">
            <a:avLst/>
          </a:prstGeom>
          <a:noFill/>
        </p:spPr>
        <p:txBody>
          <a:bodyPr wrap="square" lIns="68577" tIns="34289" rIns="68577" bIns="34289" rtlCol="0">
            <a:spAutoFit/>
          </a:bodyPr>
          <a:lstStyle/>
          <a:p>
            <a:r>
              <a:rPr lang="en-US" sz="3600" dirty="0">
                <a:solidFill>
                  <a:schemeClr val="accent2"/>
                </a:solidFill>
                <a:cs typeface="Calibri Light" panose="020F0302020204030204" pitchFamily="34" charset="0"/>
              </a:rPr>
              <a:t>Text – Preprocessing</a:t>
            </a:r>
          </a:p>
        </p:txBody>
      </p:sp>
      <p:sp>
        <p:nvSpPr>
          <p:cNvPr id="3" name="Rectangle 2"/>
          <p:cNvSpPr/>
          <p:nvPr/>
        </p:nvSpPr>
        <p:spPr>
          <a:xfrm>
            <a:off x="2628863" y="1107221"/>
            <a:ext cx="3448087" cy="1169551"/>
          </a:xfrm>
          <a:prstGeom prst="rect">
            <a:avLst/>
          </a:prstGeom>
        </p:spPr>
        <p:txBody>
          <a:bodyPr wrap="square">
            <a:spAutoFit/>
          </a:bodyPr>
          <a:lstStyle/>
          <a:p>
            <a:r>
              <a:rPr lang="en-IN" dirty="0">
                <a:solidFill>
                  <a:schemeClr val="accent1">
                    <a:lumMod val="60000"/>
                    <a:lumOff val="40000"/>
                  </a:schemeClr>
                </a:solidFill>
              </a:rPr>
              <a:t>TEXTWRAP</a:t>
            </a:r>
          </a:p>
          <a:p>
            <a:endParaRPr lang="en-US" dirty="0">
              <a:solidFill>
                <a:schemeClr val="accent1">
                  <a:lumMod val="60000"/>
                  <a:lumOff val="40000"/>
                </a:schemeClr>
              </a:solidFill>
            </a:endParaRPr>
          </a:p>
          <a:p>
            <a:r>
              <a:rPr lang="en-US" dirty="0">
                <a:solidFill>
                  <a:schemeClr val="accent1">
                    <a:lumMod val="60000"/>
                    <a:lumOff val="40000"/>
                  </a:schemeClr>
                </a:solidFill>
              </a:rPr>
              <a:t>Used for normalize whitespace, remove or add indentations, prefix and suffix text, and a myriad of other uses</a:t>
            </a:r>
            <a:endParaRPr lang="en-IN" dirty="0">
              <a:solidFill>
                <a:schemeClr val="accent1">
                  <a:lumMod val="60000"/>
                  <a:lumOff val="40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52972"/>
            <a:ext cx="6216650" cy="2790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4954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34711" y="115796"/>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Model Building   </a:t>
            </a:r>
            <a:endParaRPr dirty="0">
              <a:solidFill>
                <a:srgbClr val="FFFFFF"/>
              </a:solidFill>
            </a:endParaRPr>
          </a:p>
        </p:txBody>
      </p:sp>
      <p:cxnSp>
        <p:nvCxnSpPr>
          <p:cNvPr id="407" name="Google Shape;407;p28"/>
          <p:cNvCxnSpPr/>
          <p:nvPr/>
        </p:nvCxnSpPr>
        <p:spPr>
          <a:xfrm>
            <a:off x="0" y="64131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95292FB9-3405-344C-A8EA-0FB09C73471C}"/>
              </a:ext>
            </a:extLst>
          </p:cNvPr>
          <p:cNvPicPr>
            <a:picLocks noChangeAspect="1"/>
          </p:cNvPicPr>
          <p:nvPr/>
        </p:nvPicPr>
        <p:blipFill>
          <a:blip r:embed="rId3"/>
          <a:stretch>
            <a:fillRect/>
          </a:stretch>
        </p:blipFill>
        <p:spPr>
          <a:xfrm>
            <a:off x="13617" y="883958"/>
            <a:ext cx="7375909" cy="33755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2" name="Group 1">
            <a:extLst>
              <a:ext uri="{FF2B5EF4-FFF2-40B4-BE49-F238E27FC236}">
                <a16:creationId xmlns:a16="http://schemas.microsoft.com/office/drawing/2014/main" id="{30D39D3A-E3C5-2875-AC50-8E0CA7D34207}"/>
              </a:ext>
            </a:extLst>
          </p:cNvPr>
          <p:cNvGrpSpPr/>
          <p:nvPr/>
        </p:nvGrpSpPr>
        <p:grpSpPr>
          <a:xfrm>
            <a:off x="80010" y="14585"/>
            <a:ext cx="3762049" cy="2748188"/>
            <a:chOff x="781050" y="1342204"/>
            <a:chExt cx="3762049" cy="2748188"/>
          </a:xfrm>
          <a:effectLst>
            <a:reflection stA="0" endPos="65000" dist="50800" dir="5400000" sy="-100000" algn="bl" rotWithShape="0"/>
          </a:effectLst>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359624" y="1342204"/>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B21EB752-6B60-CD23-C4F9-7BEC6B5118E3}"/>
              </a:ext>
            </a:extLst>
          </p:cNvPr>
          <p:cNvPicPr>
            <a:picLocks noChangeAspect="1"/>
          </p:cNvPicPr>
          <p:nvPr/>
        </p:nvPicPr>
        <p:blipFill>
          <a:blip r:embed="rId3"/>
          <a:stretch>
            <a:fillRect/>
          </a:stretch>
        </p:blipFill>
        <p:spPr>
          <a:xfrm>
            <a:off x="1859593" y="840859"/>
            <a:ext cx="7276877" cy="4288056"/>
          </a:xfrm>
          <a:prstGeom prst="rect">
            <a:avLst/>
          </a:prstGeom>
          <a:effectLst>
            <a:outerShdw blurRad="50800" dist="50800" dir="5400000" algn="ctr" rotWithShape="0">
              <a:srgbClr val="000000"/>
            </a:outerShdw>
            <a:reflection stA="0" endPos="65000" dist="50800" dir="5400000"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a:t>Model Evaluation</a:t>
            </a: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5" name="Picture 14">
            <a:extLst>
              <a:ext uri="{FF2B5EF4-FFF2-40B4-BE49-F238E27FC236}">
                <a16:creationId xmlns:a16="http://schemas.microsoft.com/office/drawing/2014/main" id="{5F9EE6DF-9DEB-6244-EE8A-D97355E447FB}"/>
              </a:ext>
            </a:extLst>
          </p:cNvPr>
          <p:cNvPicPr>
            <a:picLocks noChangeAspect="1"/>
          </p:cNvPicPr>
          <p:nvPr/>
        </p:nvPicPr>
        <p:blipFill>
          <a:blip r:embed="rId3"/>
          <a:stretch>
            <a:fillRect/>
          </a:stretch>
        </p:blipFill>
        <p:spPr>
          <a:xfrm>
            <a:off x="852487" y="1440181"/>
            <a:ext cx="7439025" cy="31327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id="{DD2A65AC-F5D6-5D89-9076-C0441C0BE454}"/>
              </a:ext>
            </a:extLst>
          </p:cNvPr>
          <p:cNvPicPr>
            <a:picLocks noChangeAspect="1"/>
          </p:cNvPicPr>
          <p:nvPr/>
        </p:nvPicPr>
        <p:blipFill>
          <a:blip r:embed="rId3"/>
          <a:stretch>
            <a:fillRect/>
          </a:stretch>
        </p:blipFill>
        <p:spPr>
          <a:xfrm>
            <a:off x="187547" y="0"/>
            <a:ext cx="8768905"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0064489">
            <a:off x="-105952" y="684503"/>
            <a:ext cx="3307080" cy="606600"/>
          </a:xfrm>
        </p:spPr>
        <p:txBody>
          <a:bodyPr/>
          <a:lstStyle/>
          <a:p>
            <a:r>
              <a:rPr lang="en-US" sz="2400" dirty="0"/>
              <a:t>MODEL DEPLOYMENT</a:t>
            </a:r>
            <a:endParaRPr lang="en-IN"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9920" y="0"/>
            <a:ext cx="597408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hp\Pictures\Screenshots\Screenshot (121).png"/>
          <p:cNvPicPr>
            <a:picLocks noChangeAspect="1" noChangeArrowheads="1"/>
          </p:cNvPicPr>
          <p:nvPr/>
        </p:nvPicPr>
        <p:blipFill rotWithShape="1">
          <a:blip r:embed="rId3">
            <a:extLst>
              <a:ext uri="{28A0092B-C50C-407E-A947-70E740481C1C}">
                <a14:useLocalDpi xmlns:a14="http://schemas.microsoft.com/office/drawing/2010/main" val="0"/>
              </a:ext>
            </a:extLst>
          </a:blip>
          <a:srcRect l="2449" t="52650" r="60980" b="21997"/>
          <a:stretch/>
        </p:blipFill>
        <p:spPr bwMode="auto">
          <a:xfrm>
            <a:off x="-2" y="2636520"/>
            <a:ext cx="4023362" cy="2506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74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IN" dirty="0">
                <a:solidFill>
                  <a:schemeClr val="accent1"/>
                </a:solidFill>
              </a:rPr>
              <a:t>Resume Classification</a:t>
            </a:r>
            <a:endParaRPr dirty="0">
              <a:solidFill>
                <a:schemeClr val="accent1"/>
              </a:solidFill>
            </a:endParaRPr>
          </a:p>
          <a:p>
            <a:pPr marL="0" lvl="0" indent="0" algn="r" rtl="0">
              <a:spcBef>
                <a:spcPts val="0"/>
              </a:spcBef>
              <a:spcAft>
                <a:spcPts val="0"/>
              </a:spcAft>
              <a:buNone/>
            </a:pPr>
            <a:endParaRPr dirty="0">
              <a:solidFill>
                <a:schemeClr val="accent1"/>
              </a:solidFill>
            </a:endParaRPr>
          </a:p>
        </p:txBody>
      </p:sp>
      <p:sp>
        <p:nvSpPr>
          <p:cNvPr id="110" name="Google Shape;110;p22"/>
          <p:cNvSpPr txBox="1">
            <a:spLocks noGrp="1"/>
          </p:cNvSpPr>
          <p:nvPr>
            <p:ph type="subTitle" idx="1"/>
          </p:nvPr>
        </p:nvSpPr>
        <p:spPr>
          <a:xfrm>
            <a:off x="5284760" y="3785480"/>
            <a:ext cx="31296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accent1"/>
                </a:solidFill>
                <a:effectLst/>
                <a:latin typeface="Söhne"/>
              </a:rPr>
              <a:t>The aim of this project is to significantly reduce manual human effort in the HRM (Human Resource Management) process</a:t>
            </a:r>
            <a:endParaRPr dirty="0">
              <a:solidFill>
                <a:schemeClr val="accent1"/>
              </a:solidFill>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3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zgif-5-98e9ccd299.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90601"/>
            <a:ext cx="6065520" cy="4152900"/>
          </a:xfrm>
          <a:prstGeom prst="rect">
            <a:avLst/>
          </a:prstGeom>
        </p:spPr>
      </p:pic>
    </p:spTree>
    <p:extLst>
      <p:ext uri="{BB962C8B-B14F-4D97-AF65-F5344CB8AC3E}">
        <p14:creationId xmlns:p14="http://schemas.microsoft.com/office/powerpoint/2010/main" val="59309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8;p23">
            <a:extLst>
              <a:ext uri="{FF2B5EF4-FFF2-40B4-BE49-F238E27FC236}">
                <a16:creationId xmlns:a16="http://schemas.microsoft.com/office/drawing/2014/main" id="{6BF5DF0E-8DF6-A9D9-7DB5-25AF967C714F}"/>
              </a:ext>
            </a:extLst>
          </p:cNvPr>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Conclusions </a:t>
            </a:r>
            <a:endParaRPr dirty="0"/>
          </a:p>
        </p:txBody>
      </p:sp>
      <p:cxnSp>
        <p:nvCxnSpPr>
          <p:cNvPr id="4" name="Google Shape;257;p23">
            <a:extLst>
              <a:ext uri="{FF2B5EF4-FFF2-40B4-BE49-F238E27FC236}">
                <a16:creationId xmlns:a16="http://schemas.microsoft.com/office/drawing/2014/main" id="{F81DC55A-6ABC-171A-D97A-981A7B9688C3}"/>
              </a:ext>
            </a:extLst>
          </p:cNvPr>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6" name="TextBox 5">
            <a:extLst>
              <a:ext uri="{FF2B5EF4-FFF2-40B4-BE49-F238E27FC236}">
                <a16:creationId xmlns:a16="http://schemas.microsoft.com/office/drawing/2014/main" id="{E02C7E1A-EA09-4D46-E400-1F68CDEF204F}"/>
              </a:ext>
            </a:extLst>
          </p:cNvPr>
          <p:cNvSpPr txBox="1"/>
          <p:nvPr/>
        </p:nvSpPr>
        <p:spPr>
          <a:xfrm>
            <a:off x="228600" y="1251150"/>
            <a:ext cx="8679180" cy="3539430"/>
          </a:xfrm>
          <a:prstGeom prst="rect">
            <a:avLst/>
          </a:prstGeom>
          <a:noFill/>
        </p:spPr>
        <p:txBody>
          <a:bodyPr wrap="square">
            <a:spAutoFit/>
          </a:bodyPr>
          <a:lstStyle/>
          <a:p>
            <a:r>
              <a:rPr lang="en-US" b="1" i="0" dirty="0">
                <a:solidFill>
                  <a:schemeClr val="accent1">
                    <a:lumMod val="75000"/>
                  </a:schemeClr>
                </a:solidFill>
                <a:effectLst/>
                <a:latin typeface="Söhne"/>
              </a:rPr>
              <a:t>Model Performance:</a:t>
            </a:r>
            <a:r>
              <a:rPr lang="en-US" b="0" i="0" dirty="0">
                <a:solidFill>
                  <a:schemeClr val="accent1">
                    <a:lumMod val="75000"/>
                  </a:schemeClr>
                </a:solidFill>
                <a:effectLst/>
                <a:latin typeface="Söhne"/>
              </a:rPr>
              <a:t> After fine-tuning different algorithms and approaches, our final model demonstrates impressive accuracy, precision, and recall rates, outperforming traditional rule-based methods.</a:t>
            </a:r>
          </a:p>
          <a:p>
            <a:endParaRPr lang="en-US" dirty="0">
              <a:solidFill>
                <a:schemeClr val="accent1">
                  <a:lumMod val="75000"/>
                </a:schemeClr>
              </a:solidFill>
              <a:latin typeface="Söhne"/>
            </a:endParaRPr>
          </a:p>
          <a:p>
            <a:r>
              <a:rPr lang="en-US" b="1" i="0" dirty="0">
                <a:solidFill>
                  <a:schemeClr val="accent1">
                    <a:lumMod val="75000"/>
                  </a:schemeClr>
                </a:solidFill>
                <a:effectLst/>
                <a:latin typeface="Söhne"/>
              </a:rPr>
              <a:t>Time Efficiency:</a:t>
            </a:r>
            <a:r>
              <a:rPr lang="en-US" b="0" i="0" dirty="0">
                <a:solidFill>
                  <a:schemeClr val="accent1">
                    <a:lumMod val="75000"/>
                  </a:schemeClr>
                </a:solidFill>
                <a:effectLst/>
                <a:latin typeface="Söhne"/>
              </a:rPr>
              <a:t> The model's processing time is significantly faster compared to manual resume screening by human recruiters.</a:t>
            </a:r>
          </a:p>
          <a:p>
            <a:endParaRPr lang="en-US" dirty="0">
              <a:solidFill>
                <a:schemeClr val="accent1">
                  <a:lumMod val="75000"/>
                </a:schemeClr>
              </a:solidFill>
              <a:latin typeface="Söhne"/>
            </a:endParaRPr>
          </a:p>
          <a:p>
            <a:r>
              <a:rPr lang="en-US" b="1" i="0" dirty="0">
                <a:solidFill>
                  <a:schemeClr val="accent1">
                    <a:lumMod val="75000"/>
                  </a:schemeClr>
                </a:solidFill>
                <a:effectLst/>
                <a:latin typeface="Söhne"/>
              </a:rPr>
              <a:t>Adaptability:</a:t>
            </a:r>
            <a:r>
              <a:rPr lang="en-US" b="0" i="0" dirty="0">
                <a:solidFill>
                  <a:schemeClr val="accent1">
                    <a:lumMod val="75000"/>
                  </a:schemeClr>
                </a:solidFill>
                <a:effectLst/>
                <a:latin typeface="Söhne"/>
              </a:rPr>
              <a:t> The developed model showcases a high level of adaptability to diverse resume formats, languages, and structures. This ensures its applicability in various recruitment scenarios and across industries.</a:t>
            </a:r>
          </a:p>
          <a:p>
            <a:endParaRPr lang="en-US" dirty="0">
              <a:solidFill>
                <a:schemeClr val="accent1">
                  <a:lumMod val="75000"/>
                </a:schemeClr>
              </a:solidFill>
              <a:latin typeface="Söhne"/>
            </a:endParaRPr>
          </a:p>
          <a:p>
            <a:r>
              <a:rPr lang="en-US" b="1" i="0" dirty="0">
                <a:solidFill>
                  <a:schemeClr val="accent1">
                    <a:lumMod val="75000"/>
                  </a:schemeClr>
                </a:solidFill>
                <a:effectLst/>
                <a:latin typeface="Söhne"/>
              </a:rPr>
              <a:t>Human Resource Empowerment:</a:t>
            </a:r>
            <a:r>
              <a:rPr lang="en-US" b="0" i="0" dirty="0">
                <a:solidFill>
                  <a:schemeClr val="accent1">
                    <a:lumMod val="75000"/>
                  </a:schemeClr>
                </a:solidFill>
                <a:effectLst/>
                <a:latin typeface="Söhne"/>
              </a:rPr>
              <a:t> Instead of replacing human recruiters, the model serves as a valuable tool that enhances their efficiency and productivity. By filtering and categorizing resumes, recruiters can now allocate more time to conduct in-depth assessments of shortlisted candidates</a:t>
            </a:r>
          </a:p>
          <a:p>
            <a:endParaRPr lang="en-US" dirty="0">
              <a:solidFill>
                <a:schemeClr val="accent1">
                  <a:lumMod val="75000"/>
                </a:schemeClr>
              </a:solidFill>
              <a:latin typeface="Söhne"/>
            </a:endParaRPr>
          </a:p>
          <a:p>
            <a:r>
              <a:rPr lang="en-US" b="1" i="0" dirty="0">
                <a:solidFill>
                  <a:schemeClr val="accent1">
                    <a:lumMod val="75000"/>
                  </a:schemeClr>
                </a:solidFill>
                <a:effectLst/>
                <a:latin typeface="Söhne"/>
              </a:rPr>
              <a:t>Future Enhancements:</a:t>
            </a:r>
            <a:r>
              <a:rPr lang="en-US" b="0" i="0" dirty="0">
                <a:solidFill>
                  <a:schemeClr val="accent1">
                    <a:lumMod val="75000"/>
                  </a:schemeClr>
                </a:solidFill>
                <a:effectLst/>
                <a:latin typeface="Söhne"/>
              </a:rPr>
              <a:t> While the model performs admirably, further improvements can be made by incorporating natural language processing advancements, leveraging larger and more diverse datasets, and exploring deep learning architectures.</a:t>
            </a:r>
            <a:endParaRPr lang="en-IN" dirty="0">
              <a:solidFill>
                <a:schemeClr val="accent1">
                  <a:lumMod val="75000"/>
                </a:schemeClr>
              </a:solidFill>
            </a:endParaRPr>
          </a:p>
        </p:txBody>
      </p:sp>
    </p:spTree>
    <p:extLst>
      <p:ext uri="{BB962C8B-B14F-4D97-AF65-F5344CB8AC3E}">
        <p14:creationId xmlns:p14="http://schemas.microsoft.com/office/powerpoint/2010/main" val="2843421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TABLE OF CONTENTS</a:t>
            </a:r>
            <a:endParaRPr dirty="0"/>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i="0" dirty="0">
                <a:solidFill>
                  <a:schemeClr val="accent1"/>
                </a:solidFill>
                <a:effectLst/>
                <a:latin typeface="Söhne"/>
              </a:rPr>
              <a:t>Present the evaluation metrics used to assess the performance of the model.</a:t>
            </a: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latin typeface="Söhne"/>
              </a:rPr>
              <a:t>T</a:t>
            </a:r>
            <a:r>
              <a:rPr lang="en-US" b="0" i="0" dirty="0">
                <a:solidFill>
                  <a:schemeClr val="accent1"/>
                </a:solidFill>
                <a:effectLst/>
                <a:latin typeface="Söhne"/>
              </a:rPr>
              <a:t>he solution will integrate into the existing HRM system</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latin typeface="Roboto Light" panose="02000000000000000000" pitchFamily="2" charset="0"/>
                <a:ea typeface="Roboto Light" panose="02000000000000000000" pitchFamily="2" charset="0"/>
                <a:cs typeface="Roboto Light" panose="02000000000000000000" pitchFamily="2" charset="0"/>
              </a:rPr>
              <a:t>T</a:t>
            </a:r>
            <a:r>
              <a:rPr lang="en-US" b="0" i="0" dirty="0">
                <a:solidFill>
                  <a:schemeClr val="accent1"/>
                </a:solidFill>
                <a:effectLst/>
                <a:latin typeface="Roboto Light" panose="02000000000000000000" pitchFamily="2" charset="0"/>
                <a:ea typeface="Roboto Light" panose="02000000000000000000" pitchFamily="2" charset="0"/>
                <a:cs typeface="Roboto Light" panose="02000000000000000000" pitchFamily="2" charset="0"/>
              </a:rPr>
              <a:t>he benefits of the automated resume classification solution</a:t>
            </a:r>
            <a:endParaRPr dirty="0">
              <a:solidFill>
                <a:schemeClr val="accent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solidFill>
                  <a:schemeClr val="accent1"/>
                </a:solidFill>
              </a:rPr>
              <a:t>Resume Classification</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219218" y="2853935"/>
            <a:ext cx="3021497" cy="763061"/>
          </a:xfrm>
          <a:prstGeom prst="rect">
            <a:avLst/>
          </a:prstGeom>
        </p:spPr>
        <p:txBody>
          <a:bodyPr spcFirstLastPara="1" wrap="square" lIns="91425" tIns="91425" rIns="91425" bIns="91425" anchor="t" anchorCtr="0">
            <a:noAutofit/>
          </a:bodyPr>
          <a:lstStyle/>
          <a:p>
            <a:r>
              <a:rPr lang="en-US" b="0" dirty="0">
                <a:solidFill>
                  <a:schemeClr val="accent1"/>
                </a:solidFill>
                <a:effectLst/>
                <a:latin typeface="Roboto Light" panose="02000000000000000000" pitchFamily="2" charset="0"/>
                <a:ea typeface="Roboto Light" panose="02000000000000000000" pitchFamily="2" charset="0"/>
                <a:cs typeface="Roboto Light" panose="02000000000000000000" pitchFamily="2" charset="0"/>
              </a:rPr>
              <a:t>Data Structure, Data Dimension, Data Types,  Checking Missing Values.</a:t>
            </a:r>
          </a:p>
          <a:p>
            <a:r>
              <a:rPr lang="en-US" b="0" dirty="0">
                <a:solidFill>
                  <a:schemeClr val="accent1"/>
                </a:solidFill>
                <a:effectLst/>
                <a:latin typeface="Roboto Light" panose="02000000000000000000" pitchFamily="2" charset="0"/>
                <a:ea typeface="Roboto Light" panose="02000000000000000000" pitchFamily="2" charset="0"/>
                <a:cs typeface="Roboto Light" panose="02000000000000000000" pitchFamily="2" charset="0"/>
              </a:rPr>
              <a:t>pie chart, bar chart, Count Plot, Histogram ,Scatter plot, Tree Map.</a:t>
            </a:r>
            <a:endParaRPr lang="en-IN" b="0" dirty="0">
              <a:solidFill>
                <a:schemeClr val="accent1"/>
              </a:solidFill>
              <a:effectLst/>
              <a:latin typeface="Roboto Light" panose="02000000000000000000" pitchFamily="2" charset="0"/>
              <a:ea typeface="Roboto Light" panose="02000000000000000000" pitchFamily="2" charset="0"/>
              <a:cs typeface="Roboto Light" panose="02000000000000000000" pitchFamily="2" charset="0"/>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29" name="Google Shape;229;p23"/>
          <p:cNvSpPr txBox="1">
            <a:spLocks noGrp="1"/>
          </p:cNvSpPr>
          <p:nvPr>
            <p:ph type="subTitle" idx="14"/>
          </p:nvPr>
        </p:nvSpPr>
        <p:spPr>
          <a:xfrm>
            <a:off x="703898" y="3798208"/>
            <a:ext cx="2010000" cy="134529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IN" dirty="0">
                <a:solidFill>
                  <a:schemeClr val="accent1"/>
                </a:solidFill>
              </a:rPr>
              <a:t>Naive Bayes     </a:t>
            </a:r>
          </a:p>
          <a:p>
            <a:pPr marL="0" lvl="0" indent="0" algn="r" rtl="0">
              <a:spcBef>
                <a:spcPts val="0"/>
              </a:spcBef>
              <a:spcAft>
                <a:spcPts val="0"/>
              </a:spcAft>
              <a:buClr>
                <a:schemeClr val="dk1"/>
              </a:buClr>
              <a:buSzPts val="1100"/>
              <a:buFont typeface="Arial"/>
              <a:buNone/>
            </a:pPr>
            <a:r>
              <a:rPr lang="en-IN" dirty="0">
                <a:solidFill>
                  <a:schemeClr val="accent1"/>
                </a:solidFill>
              </a:rPr>
              <a:t>Support Vector Machine     </a:t>
            </a:r>
          </a:p>
          <a:p>
            <a:pPr marL="0" lvl="0" indent="0" algn="r" rtl="0">
              <a:spcBef>
                <a:spcPts val="0"/>
              </a:spcBef>
              <a:spcAft>
                <a:spcPts val="0"/>
              </a:spcAft>
              <a:buClr>
                <a:schemeClr val="dk1"/>
              </a:buClr>
              <a:buSzPts val="1100"/>
              <a:buFont typeface="Arial"/>
              <a:buNone/>
            </a:pPr>
            <a:r>
              <a:rPr lang="en-IN" dirty="0">
                <a:solidFill>
                  <a:schemeClr val="accent1"/>
                </a:solidFill>
              </a:rPr>
              <a:t>Logistic Regression     </a:t>
            </a:r>
          </a:p>
          <a:p>
            <a:pPr marL="0" lvl="0" indent="0" algn="r" rtl="0">
              <a:spcBef>
                <a:spcPts val="0"/>
              </a:spcBef>
              <a:spcAft>
                <a:spcPts val="0"/>
              </a:spcAft>
              <a:buClr>
                <a:schemeClr val="dk1"/>
              </a:buClr>
              <a:buSzPts val="1100"/>
              <a:buFont typeface="Arial"/>
              <a:buNone/>
            </a:pPr>
            <a:r>
              <a:rPr lang="en-IN" dirty="0">
                <a:solidFill>
                  <a:schemeClr val="accent1"/>
                </a:solidFill>
              </a:rPr>
              <a:t>     Random Forest     </a:t>
            </a:r>
          </a:p>
          <a:p>
            <a:pPr marL="0" lvl="0" indent="0" algn="r" rtl="0">
              <a:spcBef>
                <a:spcPts val="0"/>
              </a:spcBef>
              <a:spcAft>
                <a:spcPts val="0"/>
              </a:spcAft>
              <a:buClr>
                <a:schemeClr val="dk1"/>
              </a:buClr>
              <a:buSzPts val="1100"/>
              <a:buFont typeface="Arial"/>
              <a:buNone/>
            </a:pPr>
            <a:r>
              <a:rPr lang="en-IN" dirty="0">
                <a:solidFill>
                  <a:schemeClr val="accent1"/>
                </a:solidFill>
              </a:rPr>
              <a:t>  Gradient Boosting     </a:t>
            </a:r>
          </a:p>
          <a:p>
            <a:pPr marL="0" lvl="0" indent="0" algn="r" rtl="0">
              <a:spcBef>
                <a:spcPts val="0"/>
              </a:spcBef>
              <a:spcAft>
                <a:spcPts val="0"/>
              </a:spcAft>
              <a:buClr>
                <a:schemeClr val="dk1"/>
              </a:buClr>
              <a:buSzPts val="1100"/>
              <a:buFont typeface="Arial"/>
              <a:buNone/>
            </a:pPr>
            <a:r>
              <a:rPr lang="en-IN" dirty="0">
                <a:solidFill>
                  <a:schemeClr val="accent1"/>
                </a:solidFill>
              </a:rPr>
              <a:t>            AdaBoost     </a:t>
            </a:r>
          </a:p>
          <a:p>
            <a:pPr marL="0" lvl="0" indent="0" algn="r" rtl="0">
              <a:spcBef>
                <a:spcPts val="0"/>
              </a:spcBef>
              <a:spcAft>
                <a:spcPts val="0"/>
              </a:spcAft>
              <a:buClr>
                <a:schemeClr val="dk1"/>
              </a:buClr>
              <a:buSzPts val="1100"/>
              <a:buFont typeface="Arial"/>
              <a:buNone/>
            </a:pPr>
            <a:r>
              <a:rPr lang="en-IN" dirty="0">
                <a:solidFill>
                  <a:schemeClr val="accent1"/>
                </a:solidFill>
              </a:rPr>
              <a:t>     Bagging Classifier     </a:t>
            </a:r>
          </a:p>
          <a:p>
            <a:pPr marL="0" lvl="0" indent="0" algn="r" rtl="0">
              <a:spcBef>
                <a:spcPts val="0"/>
              </a:spcBef>
              <a:spcAft>
                <a:spcPts val="0"/>
              </a:spcAft>
              <a:buClr>
                <a:schemeClr val="dk1"/>
              </a:buClr>
              <a:buSzPts val="1100"/>
              <a:buFont typeface="Arial"/>
              <a:buNone/>
            </a:pPr>
            <a:r>
              <a:rPr lang="en-IN" dirty="0">
                <a:solidFill>
                  <a:schemeClr val="accent1"/>
                </a:solidFill>
              </a:rPr>
              <a:t>         Decision Tree     </a:t>
            </a:r>
          </a:p>
          <a:p>
            <a:pPr marL="0" lvl="0" indent="0" algn="r" rtl="0">
              <a:spcBef>
                <a:spcPts val="0"/>
              </a:spcBef>
              <a:spcAft>
                <a:spcPts val="0"/>
              </a:spcAft>
              <a:buClr>
                <a:schemeClr val="dk1"/>
              </a:buClr>
              <a:buSzPts val="1100"/>
              <a:buFont typeface="Arial"/>
              <a:buNone/>
            </a:pPr>
            <a:r>
              <a:rPr lang="en-IN" dirty="0">
                <a:solidFill>
                  <a:schemeClr val="accent1"/>
                </a:solidFill>
              </a:rPr>
              <a:t>         KNN Classifier</a:t>
            </a:r>
          </a:p>
          <a:p>
            <a:pPr marL="0" lvl="0" indent="0" algn="r" rtl="0">
              <a:spcBef>
                <a:spcPts val="0"/>
              </a:spcBef>
              <a:spcAft>
                <a:spcPts val="0"/>
              </a:spcAft>
              <a:buClr>
                <a:schemeClr val="dk1"/>
              </a:buClr>
              <a:buSzPts val="1100"/>
              <a:buFont typeface="Arial"/>
              <a:buNone/>
            </a:pP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About the Project</a:t>
            </a:r>
            <a:endParaRPr dirty="0"/>
          </a:p>
        </p:txBody>
      </p:sp>
      <p:sp>
        <p:nvSpPr>
          <p:cNvPr id="232" name="Google Shape;232;p23"/>
          <p:cNvSpPr txBox="1">
            <a:spLocks noGrp="1"/>
          </p:cNvSpPr>
          <p:nvPr>
            <p:ph type="ctrTitle" idx="17"/>
          </p:nvPr>
        </p:nvSpPr>
        <p:spPr>
          <a:xfrm>
            <a:off x="659750" y="2778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EDA &amp; Visualization</a:t>
            </a:r>
            <a:endParaRPr dirty="0"/>
          </a:p>
        </p:txBody>
      </p:sp>
      <p:sp>
        <p:nvSpPr>
          <p:cNvPr id="233" name="Google Shape;233;p23"/>
          <p:cNvSpPr txBox="1">
            <a:spLocks noGrp="1"/>
          </p:cNvSpPr>
          <p:nvPr>
            <p:ph type="ctrTitle" idx="18"/>
          </p:nvPr>
        </p:nvSpPr>
        <p:spPr>
          <a:xfrm>
            <a:off x="670898" y="37658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IN" dirty="0"/>
              <a:t>Model Building</a:t>
            </a:r>
            <a:endParaRPr dirty="0"/>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a:t>Model Evaluation</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a:t>Deployment</a:t>
            </a:r>
            <a:endParaRPr dirty="0"/>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b="0"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Conclusion</a:t>
            </a:r>
            <a:endParaRPr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35346" y="-164503"/>
            <a:ext cx="4031638" cy="8664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800" dirty="0">
                <a:solidFill>
                  <a:schemeClr val="accent1"/>
                </a:solidFill>
              </a:rPr>
              <a:t>Resume Classification</a:t>
            </a:r>
            <a:endParaRPr sz="3000" dirty="0"/>
          </a:p>
        </p:txBody>
      </p:sp>
      <p:sp>
        <p:nvSpPr>
          <p:cNvPr id="263" name="Google Shape;263;p24"/>
          <p:cNvSpPr txBox="1">
            <a:spLocks noGrp="1"/>
          </p:cNvSpPr>
          <p:nvPr>
            <p:ph type="subTitle" idx="1"/>
          </p:nvPr>
        </p:nvSpPr>
        <p:spPr>
          <a:xfrm>
            <a:off x="3515074" y="642869"/>
            <a:ext cx="5628925" cy="3372540"/>
          </a:xfrm>
          <a:prstGeom prst="rect">
            <a:avLst/>
          </a:prstGeom>
        </p:spPr>
        <p:txBody>
          <a:bodyPr spcFirstLastPara="1" wrap="square" lIns="91425" tIns="91425" rIns="91425" bIns="91425" anchor="t" anchorCtr="0">
            <a:noAutofit/>
          </a:bodyPr>
          <a:lstStyle/>
          <a:p>
            <a:pPr algn="l"/>
            <a:endParaRPr lang="en-US" b="0" i="0" dirty="0">
              <a:solidFill>
                <a:schemeClr val="accent1"/>
              </a:solidFill>
              <a:effectLst/>
              <a:latin typeface="Google Sans"/>
            </a:endParaRPr>
          </a:p>
          <a:p>
            <a:pPr algn="l"/>
            <a:r>
              <a:rPr lang="en-US" b="0" i="0" dirty="0">
                <a:solidFill>
                  <a:schemeClr val="accent1"/>
                </a:solidFill>
                <a:effectLst/>
                <a:latin typeface="Google Sans"/>
              </a:rPr>
              <a:t>What is resume classification?</a:t>
            </a:r>
          </a:p>
          <a:p>
            <a:pPr algn="l"/>
            <a:endParaRPr lang="en-US" b="0" i="0" dirty="0">
              <a:solidFill>
                <a:schemeClr val="accent1"/>
              </a:solidFill>
              <a:effectLst/>
              <a:latin typeface="Google Sans"/>
            </a:endParaRPr>
          </a:p>
          <a:p>
            <a:r>
              <a:rPr lang="en-US" b="0" i="0" dirty="0">
                <a:solidFill>
                  <a:schemeClr val="accent1"/>
                </a:solidFill>
                <a:effectLst/>
                <a:latin typeface="Google Sans"/>
              </a:rPr>
              <a:t>           Resume classification is the process of automatically assigning a resume to a specific category or class. This can be done based on the resume's content, such as the job title, skills, and experience, or it can be done based on the resume's format, such as functional or chronological.</a:t>
            </a:r>
          </a:p>
          <a:p>
            <a:endParaRPr lang="en-US" b="0" i="0" dirty="0">
              <a:solidFill>
                <a:schemeClr val="accent1"/>
              </a:solidFill>
              <a:effectLst/>
              <a:latin typeface="Google Sans"/>
            </a:endParaRPr>
          </a:p>
          <a:p>
            <a:endParaRPr lang="en-IN" b="0" i="0" dirty="0">
              <a:solidFill>
                <a:schemeClr val="accent1"/>
              </a:solidFill>
              <a:effectLst/>
              <a:latin typeface="Google Sans"/>
            </a:endParaRPr>
          </a:p>
          <a:p>
            <a:endParaRPr lang="en-IN" dirty="0">
              <a:solidFill>
                <a:schemeClr val="accent1"/>
              </a:solidFill>
              <a:latin typeface="Google Sans"/>
            </a:endParaRPr>
          </a:p>
          <a:p>
            <a:endParaRPr lang="en-IN" b="0" i="0" dirty="0">
              <a:solidFill>
                <a:schemeClr val="accent1"/>
              </a:solidFill>
              <a:effectLst/>
              <a:latin typeface="Google Sans"/>
            </a:endParaRPr>
          </a:p>
          <a:p>
            <a:r>
              <a:rPr lang="en-IN" b="0" i="0" dirty="0">
                <a:solidFill>
                  <a:schemeClr val="accent1"/>
                </a:solidFill>
                <a:effectLst/>
                <a:latin typeface="Google Sans"/>
              </a:rPr>
              <a:t>Why is it important?</a:t>
            </a:r>
          </a:p>
          <a:p>
            <a:r>
              <a:rPr lang="en-IN" dirty="0">
                <a:solidFill>
                  <a:schemeClr val="accent1"/>
                </a:solidFill>
                <a:latin typeface="Google Sans"/>
              </a:rPr>
              <a:t>           </a:t>
            </a:r>
            <a:r>
              <a:rPr lang="en-US" b="0" i="0" dirty="0">
                <a:solidFill>
                  <a:schemeClr val="accent1"/>
                </a:solidFill>
                <a:effectLst/>
                <a:latin typeface="Google Sans"/>
              </a:rPr>
              <a:t>it can help to automate the job search process. By automatically classifying resumes, employers can quickly and easily identify candidates who are a good fit for their open positions.</a:t>
            </a:r>
          </a:p>
          <a:p>
            <a:r>
              <a:rPr lang="en-US" dirty="0">
                <a:solidFill>
                  <a:schemeClr val="accent1"/>
                </a:solidFill>
                <a:latin typeface="Google Sans"/>
              </a:rPr>
              <a:t>       </a:t>
            </a:r>
          </a:p>
          <a:p>
            <a:r>
              <a:rPr lang="en-US" b="0" i="0" dirty="0">
                <a:solidFill>
                  <a:schemeClr val="accent1"/>
                </a:solidFill>
                <a:effectLst/>
                <a:latin typeface="Google Sans"/>
              </a:rPr>
              <a:t>           Resume classification can help to improve the accuracy of applicant tracking systems (ATS). ATS are software programs that are used to scan resumes and match them to job openings.</a:t>
            </a:r>
          </a:p>
          <a:p>
            <a:endParaRPr lang="en-US" dirty="0">
              <a:solidFill>
                <a:schemeClr val="accent1"/>
              </a:solidFill>
              <a:latin typeface="Google Sans"/>
            </a:endParaRPr>
          </a:p>
          <a:p>
            <a:pPr algn="just"/>
            <a:r>
              <a:rPr lang="en-US" b="0" i="0" dirty="0">
                <a:solidFill>
                  <a:schemeClr val="accent1"/>
                </a:solidFill>
                <a:effectLst/>
                <a:latin typeface="Google Sans"/>
              </a:rPr>
              <a:t>          Resume classification can help to improve talent management. By tracking the skills and</a:t>
            </a:r>
          </a:p>
          <a:p>
            <a:pPr algn="just"/>
            <a:r>
              <a:rPr lang="en-US" dirty="0">
                <a:solidFill>
                  <a:schemeClr val="accent1"/>
                </a:solidFill>
                <a:latin typeface="Google Sans"/>
              </a:rPr>
              <a:t>          </a:t>
            </a:r>
            <a:r>
              <a:rPr lang="en-US" b="0" i="0" dirty="0">
                <a:solidFill>
                  <a:schemeClr val="accent1"/>
                </a:solidFill>
                <a:effectLst/>
                <a:latin typeface="Google Sans"/>
              </a:rPr>
              <a:t>experience of their employees, employers can better understand their workforce and make more informed decisions about hiring, training, and promotions</a:t>
            </a:r>
          </a:p>
        </p:txBody>
      </p:sp>
      <p:sp>
        <p:nvSpPr>
          <p:cNvPr id="270" name="Google Shape;270;p24"/>
          <p:cNvSpPr txBox="1">
            <a:spLocks noGrp="1"/>
          </p:cNvSpPr>
          <p:nvPr>
            <p:ph type="ctrTitle"/>
          </p:nvPr>
        </p:nvSpPr>
        <p:spPr>
          <a:xfrm>
            <a:off x="1063241" y="3719868"/>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48FFD5"/>
                </a:solidFill>
                <a:latin typeface="Impact"/>
                <a:ea typeface="Impact"/>
                <a:cs typeface="Impact"/>
                <a:sym typeface="Impact"/>
              </a:rPr>
              <a:t>Resumes</a:t>
            </a:r>
            <a:endParaRPr dirty="0">
              <a:solidFill>
                <a:srgbClr val="48FFD5"/>
              </a:solidFill>
              <a:latin typeface="Impact"/>
              <a:ea typeface="Impact"/>
              <a:cs typeface="Impact"/>
              <a:sym typeface="Impact"/>
            </a:endParaRPr>
          </a:p>
        </p:txBody>
      </p:sp>
      <p:cxnSp>
        <p:nvCxnSpPr>
          <p:cNvPr id="7" name="Google Shape;291;p25">
            <a:extLst>
              <a:ext uri="{FF2B5EF4-FFF2-40B4-BE49-F238E27FC236}">
                <a16:creationId xmlns:a16="http://schemas.microsoft.com/office/drawing/2014/main" id="{DD804190-3087-999F-E952-3B6A9B88EDDC}"/>
              </a:ext>
            </a:extLst>
          </p:cNvPr>
          <p:cNvCxnSpPr/>
          <p:nvPr/>
        </p:nvCxnSpPr>
        <p:spPr>
          <a:xfrm>
            <a:off x="0" y="635109"/>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9" name="Picture 8">
            <a:extLst>
              <a:ext uri="{FF2B5EF4-FFF2-40B4-BE49-F238E27FC236}">
                <a16:creationId xmlns:a16="http://schemas.microsoft.com/office/drawing/2014/main" id="{15DF54EE-7FE8-D55D-6678-B989DFA571BD}"/>
              </a:ext>
            </a:extLst>
          </p:cNvPr>
          <p:cNvPicPr>
            <a:picLocks noChangeAspect="1"/>
          </p:cNvPicPr>
          <p:nvPr/>
        </p:nvPicPr>
        <p:blipFill>
          <a:blip r:embed="rId3"/>
          <a:stretch>
            <a:fillRect/>
          </a:stretch>
        </p:blipFill>
        <p:spPr>
          <a:xfrm>
            <a:off x="1078912" y="1084706"/>
            <a:ext cx="2436162" cy="2135431"/>
          </a:xfrm>
          <a:prstGeom prst="roundRect">
            <a:avLst>
              <a:gd name="adj" fmla="val 8594"/>
            </a:avLst>
          </a:prstGeom>
          <a:solidFill>
            <a:srgbClr val="FFFFFF">
              <a:shade val="85000"/>
            </a:srgbClr>
          </a:solidFill>
          <a:ln>
            <a:solidFill>
              <a:srgbClr val="FEFEFE"/>
            </a:solidFill>
          </a:ln>
          <a:effectLst>
            <a:glow rad="139700">
              <a:schemeClr val="accent5">
                <a:satMod val="175000"/>
                <a:alpha val="40000"/>
              </a:schemeClr>
            </a:glow>
            <a:reflection blurRad="12700" stA="38000" endPos="28000" dist="5000" dir="5400000" sy="-100000" algn="bl" rotWithShape="0"/>
            <a:softEdge rad="63500"/>
          </a:effectLst>
        </p:spPr>
      </p:pic>
      <p:sp>
        <p:nvSpPr>
          <p:cNvPr id="10" name="Oval 9">
            <a:extLst>
              <a:ext uri="{FF2B5EF4-FFF2-40B4-BE49-F238E27FC236}">
                <a16:creationId xmlns:a16="http://schemas.microsoft.com/office/drawing/2014/main" id="{9056DD06-1E37-AEE0-1DA4-E8F1199BA7F5}"/>
              </a:ext>
            </a:extLst>
          </p:cNvPr>
          <p:cNvSpPr/>
          <p:nvPr/>
        </p:nvSpPr>
        <p:spPr>
          <a:xfrm>
            <a:off x="2160019" y="1639641"/>
            <a:ext cx="273945" cy="2756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CB5BA6-4C7D-478A-86ED-4F907970D6CD}"/>
              </a:ext>
            </a:extLst>
          </p:cNvPr>
          <p:cNvSpPr txBox="1"/>
          <p:nvPr/>
        </p:nvSpPr>
        <p:spPr>
          <a:xfrm>
            <a:off x="1076417" y="281183"/>
            <a:ext cx="6991165" cy="484748"/>
          </a:xfrm>
          <a:prstGeom prst="rect">
            <a:avLst/>
          </a:prstGeom>
          <a:noFill/>
        </p:spPr>
        <p:txBody>
          <a:bodyPr wrap="square" lIns="68580" tIns="34290" rIns="68580" bIns="34290" rtlCol="0">
            <a:spAutoFit/>
          </a:bodyPr>
          <a:lstStyle/>
          <a:p>
            <a:pPr algn="ctr"/>
            <a:r>
              <a:rPr lang="en-US" sz="2700" dirty="0">
                <a:solidFill>
                  <a:schemeClr val="accent2"/>
                </a:solidFill>
              </a:rPr>
              <a:t>Unzipping File (Process)</a:t>
            </a:r>
            <a:endParaRPr lang="en-IN" sz="2700" dirty="0">
              <a:solidFill>
                <a:schemeClr val="accent2"/>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5077"/>
            <a:ext cx="5321544" cy="408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544" y="1055077"/>
            <a:ext cx="3822456" cy="408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15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5BFE-5FFC-4754-A77D-5094044BCEEF}"/>
              </a:ext>
            </a:extLst>
          </p:cNvPr>
          <p:cNvSpPr>
            <a:spLocks noGrp="1"/>
          </p:cNvSpPr>
          <p:nvPr>
            <p:ph type="title"/>
          </p:nvPr>
        </p:nvSpPr>
        <p:spPr>
          <a:xfrm>
            <a:off x="1411550" y="457200"/>
            <a:ext cx="5543952" cy="990600"/>
          </a:xfrm>
        </p:spPr>
        <p:txBody>
          <a:bodyPr/>
          <a:lstStyle/>
          <a:p>
            <a:r>
              <a:rPr lang="en-IN" dirty="0"/>
              <a:t>Merging all category files.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236" y="1400175"/>
            <a:ext cx="5466617"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475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CB5BA6-4C7D-478A-86ED-4F907970D6CD}"/>
              </a:ext>
            </a:extLst>
          </p:cNvPr>
          <p:cNvSpPr txBox="1"/>
          <p:nvPr/>
        </p:nvSpPr>
        <p:spPr>
          <a:xfrm>
            <a:off x="1076418" y="439445"/>
            <a:ext cx="6991165" cy="484748"/>
          </a:xfrm>
          <a:prstGeom prst="rect">
            <a:avLst/>
          </a:prstGeom>
          <a:noFill/>
        </p:spPr>
        <p:txBody>
          <a:bodyPr wrap="square" lIns="68580" tIns="34290" rIns="68580" bIns="34290" rtlCol="0">
            <a:spAutoFit/>
          </a:bodyPr>
          <a:lstStyle/>
          <a:p>
            <a:pPr algn="ctr"/>
            <a:r>
              <a:rPr lang="en-US" sz="2700" dirty="0">
                <a:solidFill>
                  <a:schemeClr val="accent2"/>
                </a:solidFill>
              </a:rPr>
              <a:t>Converting text to .csv (Process)</a:t>
            </a:r>
            <a:endParaRPr lang="en-IN" sz="2700" dirty="0">
              <a:solidFill>
                <a:schemeClr val="accent2"/>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253" y="924193"/>
            <a:ext cx="5433647" cy="4190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9851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DD2C39-3028-45F9-89A0-0D38BF89FBF3}"/>
              </a:ext>
            </a:extLst>
          </p:cNvPr>
          <p:cNvSpPr/>
          <p:nvPr/>
        </p:nvSpPr>
        <p:spPr>
          <a:xfrm>
            <a:off x="2308670" y="79314"/>
            <a:ext cx="3934404" cy="700190"/>
          </a:xfrm>
          <a:prstGeom prst="rect">
            <a:avLst/>
          </a:prstGeom>
          <a:noFill/>
        </p:spPr>
        <p:txBody>
          <a:bodyPr wrap="none" lIns="68577" tIns="34289" rIns="68577" bIns="34289">
            <a:spAutoFit/>
          </a:bodyPr>
          <a:lstStyle/>
          <a:p>
            <a:pPr algn="ctr"/>
            <a:r>
              <a:rPr lang="en-US" sz="4100" u="sng" dirty="0">
                <a:ln w="0"/>
                <a:solidFill>
                  <a:schemeClr val="accent2"/>
                </a:solidFill>
                <a:effectLst>
                  <a:outerShdw blurRad="38100" dist="25400" dir="5400000" algn="ctr" rotWithShape="0">
                    <a:srgbClr val="6E747A">
                      <a:alpha val="43000"/>
                    </a:srgbClr>
                  </a:outerShdw>
                </a:effectLst>
              </a:rPr>
              <a:t>Data Set Details</a:t>
            </a:r>
          </a:p>
        </p:txBody>
      </p:sp>
      <p:sp>
        <p:nvSpPr>
          <p:cNvPr id="4" name="TextBox 3">
            <a:extLst>
              <a:ext uri="{FF2B5EF4-FFF2-40B4-BE49-F238E27FC236}">
                <a16:creationId xmlns:a16="http://schemas.microsoft.com/office/drawing/2014/main" id="{6EF82221-E7A2-8B51-58CE-A1328EA4E7DE}"/>
              </a:ext>
            </a:extLst>
          </p:cNvPr>
          <p:cNvSpPr txBox="1"/>
          <p:nvPr/>
        </p:nvSpPr>
        <p:spPr>
          <a:xfrm>
            <a:off x="208432" y="808792"/>
            <a:ext cx="5562113" cy="1142619"/>
          </a:xfrm>
          <a:prstGeom prst="rect">
            <a:avLst/>
          </a:prstGeom>
          <a:noFill/>
        </p:spPr>
        <p:txBody>
          <a:bodyPr wrap="square" lIns="68577" tIns="34289" rIns="68577" bIns="34289" rtlCol="0">
            <a:spAutoFit/>
          </a:bodyPr>
          <a:lstStyle/>
          <a:p>
            <a:r>
              <a:rPr lang="en-US" sz="2300" dirty="0">
                <a:ln w="0"/>
                <a:solidFill>
                  <a:schemeClr val="accent2"/>
                </a:solidFill>
                <a:effectLst>
                  <a:outerShdw blurRad="38100" dist="25400" dir="5400000" algn="ctr" rotWithShape="0">
                    <a:srgbClr val="6E747A">
                      <a:alpha val="43000"/>
                    </a:srgbClr>
                  </a:outerShdw>
                </a:effectLst>
                <a:latin typeface="Century Schoolbook" panose="02040604050505020304" pitchFamily="18" charset="0"/>
              </a:rPr>
              <a:t>After Extracting and Modifying the Dataset, given data contains a total of 2 Classes and 79 rows . </a:t>
            </a:r>
            <a:endParaRPr lang="en-IN" sz="2300" dirty="0">
              <a:ln w="0"/>
              <a:solidFill>
                <a:schemeClr val="accent2"/>
              </a:solidFill>
              <a:effectLst>
                <a:outerShdw blurRad="38100" dist="25400" dir="5400000" algn="ctr" rotWithShape="0">
                  <a:srgbClr val="6E747A">
                    <a:alpha val="43000"/>
                  </a:srgbClr>
                </a:outerShdw>
              </a:effectLst>
              <a:latin typeface="Century Schoolbook" panose="020406040505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546" y="1524000"/>
            <a:ext cx="3822457" cy="361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2689"/>
          <a:stretch/>
        </p:blipFill>
        <p:spPr bwMode="auto">
          <a:xfrm>
            <a:off x="2" y="2400301"/>
            <a:ext cx="5433647" cy="271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7914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53E6091E-F4A9-1AEA-0316-791D959536D4}"/>
              </a:ext>
            </a:extLst>
          </p:cNvPr>
          <p:cNvPicPr>
            <a:picLocks noChangeAspect="1"/>
          </p:cNvPicPr>
          <p:nvPr/>
        </p:nvPicPr>
        <p:blipFill>
          <a:blip r:embed="rId3"/>
          <a:stretch>
            <a:fillRect/>
          </a:stretch>
        </p:blipFill>
        <p:spPr>
          <a:xfrm>
            <a:off x="1490464" y="365036"/>
            <a:ext cx="6015235" cy="4778464"/>
          </a:xfrm>
          <a:prstGeom prst="rect">
            <a:avLst/>
          </a:prstGeom>
        </p:spPr>
      </p:pic>
      <p:sp>
        <p:nvSpPr>
          <p:cNvPr id="2" name="Rectangle 1"/>
          <p:cNvSpPr/>
          <p:nvPr/>
        </p:nvSpPr>
        <p:spPr>
          <a:xfrm rot="16200000">
            <a:off x="-88060" y="1876439"/>
            <a:ext cx="1345240" cy="769441"/>
          </a:xfrm>
          <a:prstGeom prst="rect">
            <a:avLst/>
          </a:prstGeom>
        </p:spPr>
        <p:txBody>
          <a:bodyPr wrap="none">
            <a:spAutoFit/>
          </a:bodyPr>
          <a:lstStyle/>
          <a:p>
            <a:pPr algn="ctr"/>
            <a:r>
              <a:rPr lang="en-US" sz="4400" u="sng" dirty="0">
                <a:ln w="0"/>
                <a:solidFill>
                  <a:schemeClr val="accent2"/>
                </a:solidFill>
                <a:effectLst>
                  <a:outerShdw blurRad="38100" dist="25400" dir="5400000" algn="ctr" rotWithShape="0">
                    <a:srgbClr val="6E747A">
                      <a:alpha val="43000"/>
                    </a:srgbClr>
                  </a:outerShdw>
                </a:effectLst>
              </a:rPr>
              <a:t>EDA</a:t>
            </a:r>
          </a:p>
        </p:txBody>
      </p:sp>
    </p:spTree>
    <p:extLst>
      <p:ext uri="{BB962C8B-B14F-4D97-AF65-F5344CB8AC3E}">
        <p14:creationId xmlns:p14="http://schemas.microsoft.com/office/powerpoint/2010/main" val="596903465"/>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629</Words>
  <Application>Microsoft Office PowerPoint</Application>
  <PresentationFormat>On-screen Show (16:9)</PresentationFormat>
  <Paragraphs>93</Paragraphs>
  <Slides>21</Slides>
  <Notes>12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Roboto</vt:lpstr>
      <vt:lpstr>Roboto Black</vt:lpstr>
      <vt:lpstr>Roboto Mono Thin</vt:lpstr>
      <vt:lpstr>Söhne</vt:lpstr>
      <vt:lpstr>Bree Serif</vt:lpstr>
      <vt:lpstr>Impact</vt:lpstr>
      <vt:lpstr>Roboto Light</vt:lpstr>
      <vt:lpstr>Century Schoolbook</vt:lpstr>
      <vt:lpstr>Google Sans</vt:lpstr>
      <vt:lpstr>Didact Gothic</vt:lpstr>
      <vt:lpstr>WEB PROPOSAL</vt:lpstr>
      <vt:lpstr>PowerPoint Presentation</vt:lpstr>
      <vt:lpstr>Resume Classification </vt:lpstr>
      <vt:lpstr>TABLE OF CONTENTS</vt:lpstr>
      <vt:lpstr>Resume Classification</vt:lpstr>
      <vt:lpstr>PowerPoint Presentation</vt:lpstr>
      <vt:lpstr>Merging all category files.</vt:lpstr>
      <vt:lpstr>PowerPoint Presentation</vt:lpstr>
      <vt:lpstr>PowerPoint Presentation</vt:lpstr>
      <vt:lpstr>PowerPoint Presentation</vt:lpstr>
      <vt:lpstr>Visualization</vt:lpstr>
      <vt:lpstr>Visualization</vt:lpstr>
      <vt:lpstr>Visualization</vt:lpstr>
      <vt:lpstr>PowerPoint Presentation</vt:lpstr>
      <vt:lpstr>PowerPoint Presentation</vt:lpstr>
      <vt:lpstr>Model Building   </vt:lpstr>
      <vt:lpstr>PowerPoint Presentation</vt:lpstr>
      <vt:lpstr>Model Evaluation</vt:lpstr>
      <vt:lpstr>PowerPoint Presentation</vt:lpstr>
      <vt:lpstr>MODEL DEPLOYMENT</vt:lpstr>
      <vt:lpstr>PowerPoint Presentation</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Classification </dc:title>
  <dc:creator>Acer</dc:creator>
  <cp:lastModifiedBy>Mansi</cp:lastModifiedBy>
  <cp:revision>11</cp:revision>
  <dcterms:modified xsi:type="dcterms:W3CDTF">2023-07-17T08:27:52Z</dcterms:modified>
</cp:coreProperties>
</file>